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Can see there is common trend with Residual forecast and Contracted forecast</a:t>
            </a:r>
            <a:endParaRPr/>
          </a:p>
          <a:p>
            <a:pPr indent="0" lvl="0" marL="0" rtl="0" algn="l">
              <a:spcBef>
                <a:spcPts val="0"/>
              </a:spcBef>
              <a:spcAft>
                <a:spcPts val="0"/>
              </a:spcAft>
              <a:buNone/>
            </a:pPr>
            <a:r>
              <a:rPr lang="en-GB"/>
              <a:t>Further shown in heat matrix of correlations</a:t>
            </a:r>
            <a:endParaRPr/>
          </a:p>
          <a:p>
            <a:pPr indent="0" lvl="0" marL="0" rtl="0" algn="l">
              <a:spcBef>
                <a:spcPts val="0"/>
              </a:spcBef>
              <a:spcAft>
                <a:spcPts val="0"/>
              </a:spcAft>
              <a:buNone/>
            </a:pPr>
            <a:r>
              <a:rPr lang="en-GB"/>
              <a:t>Thus took average of the 2 to create Average forecast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High correlation between many variables: like all the SCO variables and corresponding electricity generation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Took summations and averages of all the electricity resources that share resources: net impact of diesel, </a:t>
            </a:r>
            <a:r>
              <a:rPr lang="en-GB">
                <a:solidFill>
                  <a:schemeClr val="dk1"/>
                </a:solidFill>
              </a:rPr>
              <a:t>net impact of Nuclear, net impact of Pumped water, average of impact of Sun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A lot less correlation, less orange squares - only one left is between solar and water but we believe that this is a weather indicator so leave it as is</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ILS: basically large firms are forced to lower their electricity usuage (contractual agreement) =&gt; Eskom will tell them to do this if the System is in large strain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74151"/>
                </a:solidFill>
                <a:highlight>
                  <a:srgbClr val="F7F7F8"/>
                </a:highlight>
                <a:latin typeface="Roboto"/>
                <a:ea typeface="Roboto"/>
                <a:cs typeface="Roboto"/>
                <a:sym typeface="Roboto"/>
              </a:rPr>
              <a:t>Unlike traditional LSTMs, a bidirectional LSTM processes input data in two directions: from the beginning to the end (forward) and from the end to the beginning (backward). This allows the model to capture both past and future context when making predictions, which is crucial for understanding behavioral patterns.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GB" sz="1200">
                <a:solidFill>
                  <a:srgbClr val="374151"/>
                </a:solidFill>
                <a:highlight>
                  <a:srgbClr val="F7F7F8"/>
                </a:highlight>
                <a:latin typeface="Roboto"/>
                <a:ea typeface="Roboto"/>
                <a:cs typeface="Roboto"/>
                <a:sym typeface="Roboto"/>
              </a:rPr>
              <a:t>We found that a huber value of 0.3 was best, this </a:t>
            </a:r>
            <a:r>
              <a:rPr lang="en-GB" sz="1200">
                <a:solidFill>
                  <a:srgbClr val="374151"/>
                </a:solidFill>
                <a:highlight>
                  <a:srgbClr val="F7F7F8"/>
                </a:highlight>
                <a:latin typeface="Roboto"/>
                <a:ea typeface="Roboto"/>
                <a:cs typeface="Roboto"/>
                <a:sym typeface="Roboto"/>
              </a:rPr>
              <a:t>distinguished</a:t>
            </a:r>
            <a:r>
              <a:rPr lang="en-GB" sz="1200">
                <a:solidFill>
                  <a:srgbClr val="374151"/>
                </a:solidFill>
                <a:highlight>
                  <a:srgbClr val="F7F7F8"/>
                </a:highlight>
                <a:latin typeface="Roboto"/>
                <a:ea typeface="Roboto"/>
                <a:cs typeface="Roboto"/>
                <a:sym typeface="Roboto"/>
              </a:rPr>
              <a:t> the point where the loss is calculated via MAE instead of MSE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GB" sz="1200">
                <a:solidFill>
                  <a:srgbClr val="374151"/>
                </a:solidFill>
                <a:highlight>
                  <a:srgbClr val="F7F7F8"/>
                </a:highlight>
                <a:latin typeface="Roboto"/>
                <a:ea typeface="Roboto"/>
                <a:cs typeface="Roboto"/>
                <a:sym typeface="Roboto"/>
              </a:rPr>
              <a:t>We found early on that the Huber loss function for fitting is significantly better than the MAE: where the Huber loss is :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GB" sz="1200">
                <a:solidFill>
                  <a:srgbClr val="374151"/>
                </a:solidFill>
                <a:highlight>
                  <a:srgbClr val="F7F7F8"/>
                </a:highlight>
                <a:latin typeface="Roboto"/>
                <a:ea typeface="Roboto"/>
                <a:cs typeface="Roboto"/>
                <a:sym typeface="Roboto"/>
              </a:rPr>
              <a:t>The Huber loss function is a type of loss function used in machine learning and optimization tasks, including regression problems. It is designed to be less sensitive to outliers than the mean squared error (MSE) loss function.</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Found that having 8 nodes in each unit with a dropout of 0.2 was best</a:t>
            </a:r>
            <a:endParaRPr/>
          </a:p>
          <a:p>
            <a:pPr indent="0" lvl="0" marL="0" rtl="0" algn="l">
              <a:spcBef>
                <a:spcPts val="0"/>
              </a:spcBef>
              <a:spcAft>
                <a:spcPts val="0"/>
              </a:spcAft>
              <a:buNone/>
            </a:pPr>
            <a:r>
              <a:rPr lang="en-GB"/>
              <a:t>This was in order to reduce overfitting which is seen in the image to still be </a:t>
            </a:r>
            <a:r>
              <a:rPr lang="en-GB"/>
              <a:t>prevalent</a:t>
            </a:r>
            <a:endParaRPr/>
          </a:p>
          <a:p>
            <a:pPr indent="0" lvl="0" marL="0" rtl="0" algn="l">
              <a:spcBef>
                <a:spcPts val="0"/>
              </a:spcBef>
              <a:spcAft>
                <a:spcPts val="0"/>
              </a:spcAft>
              <a:buNone/>
            </a:pPr>
            <a:r>
              <a:rPr lang="en-GB"/>
              <a:t>Nature of deep Bidirectional LSTM is likely to drastically overfit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model we chose is the line that goes the furthest ie model 3 -&gt; Training error is a little higher than the others but the validation error (also Huber loss) was a lot more stable than the other models we tested</a:t>
            </a:r>
            <a:endParaRPr/>
          </a:p>
          <a:p>
            <a:pPr indent="0" lvl="0" marL="0" rtl="0" algn="l">
              <a:spcBef>
                <a:spcPts val="0"/>
              </a:spcBef>
              <a:spcAft>
                <a:spcPts val="0"/>
              </a:spcAft>
              <a:buNone/>
            </a:pPr>
            <a:r>
              <a:rPr lang="en-GB"/>
              <a:t>These models included playing around with weight decay and learning weight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Yes the word loadshedding scares us all, we were unable to get enough data to map the grid health values to the loadshedding stages (less than 800 valid observations vs 30 000 grid health indicators)</a:t>
            </a:r>
            <a:endParaRPr/>
          </a:p>
          <a:p>
            <a:pPr indent="0" lvl="0" marL="0" rtl="0" algn="l">
              <a:spcBef>
                <a:spcPts val="0"/>
              </a:spcBef>
              <a:spcAft>
                <a:spcPts val="0"/>
              </a:spcAft>
              <a:buNone/>
            </a:pPr>
            <a:r>
              <a:rPr lang="en-GB"/>
              <a:t>However with further collection and resource allocation optimisers using </a:t>
            </a:r>
            <a:r>
              <a:rPr lang="en-GB"/>
              <a:t>reinforcement</a:t>
            </a:r>
            <a:r>
              <a:rPr lang="en-GB"/>
              <a:t> </a:t>
            </a:r>
            <a:r>
              <a:rPr lang="en-GB"/>
              <a:t>learning</a:t>
            </a:r>
            <a:r>
              <a:rPr lang="en-GB"/>
              <a:t> - we would be able to find the optimal allocation of electricity resources needed to end loadshedding for good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Loadshedding Prediction</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Jack Grimston &amp; Hannah Quass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421550" y="25665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Analysis</a:t>
            </a:r>
            <a:endParaRPr/>
          </a:p>
        </p:txBody>
      </p:sp>
      <p:sp>
        <p:nvSpPr>
          <p:cNvPr id="235" name="Google Shape;235;p18"/>
          <p:cNvSpPr txBox="1"/>
          <p:nvPr/>
        </p:nvSpPr>
        <p:spPr>
          <a:xfrm>
            <a:off x="421551" y="84370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Most Prominent Electricity resource: Thermal Generation</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pic>
        <p:nvPicPr>
          <p:cNvPr id="236" name="Google Shape;236;p18"/>
          <p:cNvPicPr preferRelativeResize="0"/>
          <p:nvPr/>
        </p:nvPicPr>
        <p:blipFill>
          <a:blip r:embed="rId3">
            <a:alphaModFix/>
          </a:blip>
          <a:stretch>
            <a:fillRect/>
          </a:stretch>
        </p:blipFill>
        <p:spPr>
          <a:xfrm>
            <a:off x="421550" y="1169200"/>
            <a:ext cx="4150450" cy="3509698"/>
          </a:xfrm>
          <a:prstGeom prst="rect">
            <a:avLst/>
          </a:prstGeom>
          <a:noFill/>
          <a:ln>
            <a:noFill/>
          </a:ln>
        </p:spPr>
      </p:pic>
      <p:sp>
        <p:nvSpPr>
          <p:cNvPr id="237" name="Google Shape;237;p18"/>
          <p:cNvSpPr txBox="1"/>
          <p:nvPr/>
        </p:nvSpPr>
        <p:spPr>
          <a:xfrm>
            <a:off x="5118476" y="7438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Moving Averages</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pic>
        <p:nvPicPr>
          <p:cNvPr id="238" name="Google Shape;238;p18"/>
          <p:cNvPicPr preferRelativeResize="0"/>
          <p:nvPr/>
        </p:nvPicPr>
        <p:blipFill>
          <a:blip r:embed="rId4">
            <a:alphaModFix/>
          </a:blip>
          <a:stretch>
            <a:fillRect/>
          </a:stretch>
        </p:blipFill>
        <p:spPr>
          <a:xfrm>
            <a:off x="4724400" y="1221750"/>
            <a:ext cx="4267202" cy="34571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Demand Analysis and Feature Engineering</a:t>
            </a:r>
            <a:endParaRPr/>
          </a:p>
        </p:txBody>
      </p:sp>
      <p:pic>
        <p:nvPicPr>
          <p:cNvPr id="244" name="Google Shape;244;p19"/>
          <p:cNvPicPr preferRelativeResize="0"/>
          <p:nvPr/>
        </p:nvPicPr>
        <p:blipFill>
          <a:blip r:embed="rId3">
            <a:alphaModFix/>
          </a:blip>
          <a:stretch>
            <a:fillRect/>
          </a:stretch>
        </p:blipFill>
        <p:spPr>
          <a:xfrm>
            <a:off x="167350" y="943650"/>
            <a:ext cx="3111901" cy="3530850"/>
          </a:xfrm>
          <a:prstGeom prst="rect">
            <a:avLst/>
          </a:prstGeom>
          <a:noFill/>
          <a:ln>
            <a:noFill/>
          </a:ln>
        </p:spPr>
      </p:pic>
      <p:pic>
        <p:nvPicPr>
          <p:cNvPr id="245" name="Google Shape;245;p19"/>
          <p:cNvPicPr preferRelativeResize="0"/>
          <p:nvPr/>
        </p:nvPicPr>
        <p:blipFill>
          <a:blip r:embed="rId4">
            <a:alphaModFix/>
          </a:blip>
          <a:stretch>
            <a:fillRect/>
          </a:stretch>
        </p:blipFill>
        <p:spPr>
          <a:xfrm>
            <a:off x="3452694" y="943650"/>
            <a:ext cx="3252662" cy="3530850"/>
          </a:xfrm>
          <a:prstGeom prst="rect">
            <a:avLst/>
          </a:prstGeom>
          <a:noFill/>
          <a:ln>
            <a:noFill/>
          </a:ln>
        </p:spPr>
      </p:pic>
      <p:pic>
        <p:nvPicPr>
          <p:cNvPr id="246" name="Google Shape;246;p19"/>
          <p:cNvPicPr preferRelativeResize="0"/>
          <p:nvPr/>
        </p:nvPicPr>
        <p:blipFill>
          <a:blip r:embed="rId5">
            <a:alphaModFix/>
          </a:blip>
          <a:stretch>
            <a:fillRect/>
          </a:stretch>
        </p:blipFill>
        <p:spPr>
          <a:xfrm>
            <a:off x="6857750" y="988275"/>
            <a:ext cx="2133850" cy="34862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Supply Analysis And Feature Engineering</a:t>
            </a:r>
            <a:endParaRPr/>
          </a:p>
        </p:txBody>
      </p:sp>
      <p:pic>
        <p:nvPicPr>
          <p:cNvPr id="252" name="Google Shape;252;p20"/>
          <p:cNvPicPr preferRelativeResize="0"/>
          <p:nvPr/>
        </p:nvPicPr>
        <p:blipFill>
          <a:blip r:embed="rId3">
            <a:alphaModFix/>
          </a:blip>
          <a:stretch>
            <a:fillRect/>
          </a:stretch>
        </p:blipFill>
        <p:spPr>
          <a:xfrm>
            <a:off x="242250" y="1026000"/>
            <a:ext cx="4135210" cy="3530852"/>
          </a:xfrm>
          <a:prstGeom prst="rect">
            <a:avLst/>
          </a:prstGeom>
          <a:noFill/>
          <a:ln>
            <a:noFill/>
          </a:ln>
        </p:spPr>
      </p:pic>
      <p:pic>
        <p:nvPicPr>
          <p:cNvPr id="253" name="Google Shape;253;p20"/>
          <p:cNvPicPr preferRelativeResize="0"/>
          <p:nvPr/>
        </p:nvPicPr>
        <p:blipFill>
          <a:blip r:embed="rId4">
            <a:alphaModFix/>
          </a:blip>
          <a:stretch>
            <a:fillRect/>
          </a:stretch>
        </p:blipFill>
        <p:spPr>
          <a:xfrm>
            <a:off x="122450" y="4014450"/>
            <a:ext cx="8929201" cy="1013150"/>
          </a:xfrm>
          <a:prstGeom prst="rect">
            <a:avLst/>
          </a:prstGeom>
          <a:noFill/>
          <a:ln>
            <a:noFill/>
          </a:ln>
        </p:spPr>
      </p:pic>
      <p:pic>
        <p:nvPicPr>
          <p:cNvPr id="254" name="Google Shape;254;p20"/>
          <p:cNvPicPr preferRelativeResize="0"/>
          <p:nvPr/>
        </p:nvPicPr>
        <p:blipFill>
          <a:blip r:embed="rId5">
            <a:alphaModFix/>
          </a:blip>
          <a:stretch>
            <a:fillRect/>
          </a:stretch>
        </p:blipFill>
        <p:spPr>
          <a:xfrm>
            <a:off x="4529851" y="956375"/>
            <a:ext cx="4135201" cy="290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Variables</a:t>
            </a:r>
            <a:endParaRPr/>
          </a:p>
        </p:txBody>
      </p:sp>
      <p:pic>
        <p:nvPicPr>
          <p:cNvPr id="260" name="Google Shape;260;p21"/>
          <p:cNvPicPr preferRelativeResize="0"/>
          <p:nvPr/>
        </p:nvPicPr>
        <p:blipFill>
          <a:blip r:embed="rId3">
            <a:alphaModFix/>
          </a:blip>
          <a:stretch>
            <a:fillRect/>
          </a:stretch>
        </p:blipFill>
        <p:spPr>
          <a:xfrm>
            <a:off x="369525" y="905375"/>
            <a:ext cx="3770726" cy="4093224"/>
          </a:xfrm>
          <a:prstGeom prst="rect">
            <a:avLst/>
          </a:prstGeom>
          <a:noFill/>
          <a:ln>
            <a:noFill/>
          </a:ln>
        </p:spPr>
      </p:pic>
      <p:sp>
        <p:nvSpPr>
          <p:cNvPr id="261" name="Google Shape;261;p21"/>
          <p:cNvSpPr txBox="1"/>
          <p:nvPr/>
        </p:nvSpPr>
        <p:spPr>
          <a:xfrm>
            <a:off x="4649350" y="47917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UCLF + OCLF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rPr lang="en-GB">
                <a:solidFill>
                  <a:schemeClr val="lt1"/>
                </a:solidFill>
                <a:latin typeface="Montserrat"/>
                <a:ea typeface="Montserrat"/>
                <a:cs typeface="Montserrat"/>
                <a:sym typeface="Montserrat"/>
              </a:rPr>
              <a:t>T</a:t>
            </a:r>
            <a:r>
              <a:rPr lang="en-GB">
                <a:solidFill>
                  <a:schemeClr val="lt1"/>
                </a:solidFill>
                <a:latin typeface="Montserrat"/>
                <a:ea typeface="Montserrat"/>
                <a:cs typeface="Montserrat"/>
                <a:sym typeface="Montserrat"/>
              </a:rPr>
              <a:t>otal loss of generation capacity due to factors beyond planned maintenance</a:t>
            </a:r>
            <a:endParaRPr>
              <a:solidFill>
                <a:schemeClr val="lt1"/>
              </a:solidFill>
              <a:latin typeface="Montserrat"/>
              <a:ea typeface="Montserrat"/>
              <a:cs typeface="Montserrat"/>
              <a:sym typeface="Montserrat"/>
            </a:endParaRPr>
          </a:p>
        </p:txBody>
      </p:sp>
      <p:sp>
        <p:nvSpPr>
          <p:cNvPr id="262" name="Google Shape;262;p21"/>
          <p:cNvSpPr txBox="1"/>
          <p:nvPr/>
        </p:nvSpPr>
        <p:spPr>
          <a:xfrm>
            <a:off x="4649350" y="16544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IOS Exl ILS and MLR</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rPr lang="en-GB">
                <a:solidFill>
                  <a:schemeClr val="lt1"/>
                </a:solidFill>
                <a:latin typeface="Montserrat"/>
                <a:ea typeface="Montserrat"/>
                <a:cs typeface="Montserrat"/>
                <a:sym typeface="Montserrat"/>
              </a:rPr>
              <a:t>Interruption of supply excluding ILS and MLR</a:t>
            </a:r>
            <a:endParaRPr>
              <a:solidFill>
                <a:schemeClr val="lt1"/>
              </a:solidFill>
              <a:latin typeface="Montserrat"/>
              <a:ea typeface="Montserrat"/>
              <a:cs typeface="Montserrat"/>
              <a:sym typeface="Montserrat"/>
            </a:endParaRPr>
          </a:p>
        </p:txBody>
      </p:sp>
      <p:sp>
        <p:nvSpPr>
          <p:cNvPr id="263" name="Google Shape;263;p21"/>
          <p:cNvSpPr txBox="1"/>
          <p:nvPr/>
        </p:nvSpPr>
        <p:spPr>
          <a:xfrm>
            <a:off x="4689450" y="26143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ILS</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rPr lang="en-GB">
                <a:solidFill>
                  <a:schemeClr val="lt1"/>
                </a:solidFill>
                <a:latin typeface="Montserrat"/>
                <a:ea typeface="Montserrat"/>
                <a:cs typeface="Montserrat"/>
                <a:sym typeface="Montserrat"/>
              </a:rPr>
              <a:t>Forced reduction of </a:t>
            </a:r>
            <a:r>
              <a:rPr lang="en-GB">
                <a:solidFill>
                  <a:schemeClr val="lt1"/>
                </a:solidFill>
                <a:latin typeface="Montserrat"/>
                <a:ea typeface="Montserrat"/>
                <a:cs typeface="Montserrat"/>
                <a:sym typeface="Montserrat"/>
              </a:rPr>
              <a:t>usage</a:t>
            </a:r>
            <a:r>
              <a:rPr lang="en-GB">
                <a:solidFill>
                  <a:schemeClr val="lt1"/>
                </a:solidFill>
                <a:latin typeface="Montserrat"/>
                <a:ea typeface="Montserrat"/>
                <a:cs typeface="Montserrat"/>
                <a:sym typeface="Montserrat"/>
              </a:rPr>
              <a:t> for Large Firms</a:t>
            </a:r>
            <a:endParaRPr>
              <a:solidFill>
                <a:schemeClr val="lt1"/>
              </a:solidFill>
              <a:latin typeface="Montserrat"/>
              <a:ea typeface="Montserrat"/>
              <a:cs typeface="Montserrat"/>
              <a:sym typeface="Montserrat"/>
            </a:endParaRPr>
          </a:p>
        </p:txBody>
      </p:sp>
      <p:sp>
        <p:nvSpPr>
          <p:cNvPr id="264" name="Google Shape;264;p21"/>
          <p:cNvSpPr txBox="1"/>
          <p:nvPr/>
        </p:nvSpPr>
        <p:spPr>
          <a:xfrm>
            <a:off x="4689450" y="352402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MLR (Loadshedding Result)</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rPr lang="en-GB">
                <a:solidFill>
                  <a:schemeClr val="lt1"/>
                </a:solidFill>
                <a:latin typeface="Montserrat"/>
                <a:ea typeface="Montserrat"/>
                <a:cs typeface="Montserrat"/>
                <a:sym typeface="Montserrat"/>
              </a:rPr>
              <a:t>Demand reduced due to Loadshedding</a:t>
            </a:r>
            <a:endParaRPr>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270" name="Google Shape;270;p22"/>
          <p:cNvPicPr preferRelativeResize="0"/>
          <p:nvPr/>
        </p:nvPicPr>
        <p:blipFill>
          <a:blip r:embed="rId3">
            <a:alphaModFix/>
          </a:blip>
          <a:stretch>
            <a:fillRect/>
          </a:stretch>
        </p:blipFill>
        <p:spPr>
          <a:xfrm>
            <a:off x="5897050" y="916125"/>
            <a:ext cx="3226850" cy="3973325"/>
          </a:xfrm>
          <a:prstGeom prst="rect">
            <a:avLst/>
          </a:prstGeom>
          <a:noFill/>
          <a:ln>
            <a:noFill/>
          </a:ln>
        </p:spPr>
      </p:pic>
      <p:pic>
        <p:nvPicPr>
          <p:cNvPr id="271" name="Google Shape;271;p22"/>
          <p:cNvPicPr preferRelativeResize="0"/>
          <p:nvPr/>
        </p:nvPicPr>
        <p:blipFill>
          <a:blip r:embed="rId4">
            <a:alphaModFix/>
          </a:blip>
          <a:stretch>
            <a:fillRect/>
          </a:stretch>
        </p:blipFill>
        <p:spPr>
          <a:xfrm>
            <a:off x="115225" y="916125"/>
            <a:ext cx="5781824" cy="3973325"/>
          </a:xfrm>
          <a:prstGeom prst="rect">
            <a:avLst/>
          </a:prstGeom>
          <a:noFill/>
          <a:ln>
            <a:noFill/>
          </a:ln>
        </p:spPr>
      </p:pic>
      <p:sp>
        <p:nvSpPr>
          <p:cNvPr id="272" name="Google Shape;272;p22"/>
          <p:cNvSpPr txBox="1"/>
          <p:nvPr>
            <p:ph type="title"/>
          </p:nvPr>
        </p:nvSpPr>
        <p:spPr>
          <a:xfrm>
            <a:off x="421550" y="25665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Base Model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3"/>
          <p:cNvSpPr txBox="1"/>
          <p:nvPr>
            <p:ph type="title"/>
          </p:nvPr>
        </p:nvSpPr>
        <p:spPr>
          <a:xfrm>
            <a:off x="429025" y="28660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Architecture of Final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78" name="Google Shape;278;p23"/>
          <p:cNvPicPr preferRelativeResize="0"/>
          <p:nvPr/>
        </p:nvPicPr>
        <p:blipFill>
          <a:blip r:embed="rId3">
            <a:alphaModFix/>
          </a:blip>
          <a:stretch>
            <a:fillRect/>
          </a:stretch>
        </p:blipFill>
        <p:spPr>
          <a:xfrm>
            <a:off x="429025" y="773800"/>
            <a:ext cx="4714272" cy="4064900"/>
          </a:xfrm>
          <a:prstGeom prst="rect">
            <a:avLst/>
          </a:prstGeom>
          <a:noFill/>
          <a:ln>
            <a:noFill/>
          </a:ln>
        </p:spPr>
      </p:pic>
      <p:pic>
        <p:nvPicPr>
          <p:cNvPr id="279" name="Google Shape;279;p23"/>
          <p:cNvPicPr preferRelativeResize="0"/>
          <p:nvPr/>
        </p:nvPicPr>
        <p:blipFill>
          <a:blip r:embed="rId4">
            <a:alphaModFix/>
          </a:blip>
          <a:stretch>
            <a:fillRect/>
          </a:stretch>
        </p:blipFill>
        <p:spPr>
          <a:xfrm>
            <a:off x="5295700" y="926200"/>
            <a:ext cx="3695900" cy="3872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4"/>
          <p:cNvSpPr txBox="1"/>
          <p:nvPr>
            <p:ph type="title"/>
          </p:nvPr>
        </p:nvSpPr>
        <p:spPr>
          <a:xfrm>
            <a:off x="421525" y="28660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85" name="Google Shape;285;p24"/>
          <p:cNvPicPr preferRelativeResize="0"/>
          <p:nvPr/>
        </p:nvPicPr>
        <p:blipFill>
          <a:blip r:embed="rId3">
            <a:alphaModFix/>
          </a:blip>
          <a:stretch>
            <a:fillRect/>
          </a:stretch>
        </p:blipFill>
        <p:spPr>
          <a:xfrm>
            <a:off x="204800" y="739050"/>
            <a:ext cx="8577325" cy="4119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